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Robo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6.xml"/><Relationship Id="rId22" Type="http://schemas.openxmlformats.org/officeDocument/2006/relationships/font" Target="fonts/Roboto-italic.fntdata"/><Relationship Id="rId10" Type="http://schemas.openxmlformats.org/officeDocument/2006/relationships/slide" Target="slides/slide5.xml"/><Relationship Id="rId21" Type="http://schemas.openxmlformats.org/officeDocument/2006/relationships/font" Target="fonts/Robo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literaryterms.net/point-of-view/" TargetMode="External"/><Relationship Id="rId3" Type="http://schemas.openxmlformats.org/officeDocument/2006/relationships/hyperlink" Target="https://www.thoughtco.com/point-of-view-1857650"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90c71ee9f3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90c71ee9f3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90c71ee9f3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90c71ee9f3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90c71ee9f3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90c71ee9f3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927b7bb9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927b7bb9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927b7bb95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927b7bb95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927b7bb95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927b7bb95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93546036e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93546036e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https://literaryterms.net/point-of-view/</a:t>
            </a:r>
            <a:r>
              <a:rPr lang="en"/>
              <a:t> </a:t>
            </a:r>
            <a:endParaRPr/>
          </a:p>
          <a:p>
            <a:pPr indent="0" lvl="0" marL="0" rtl="0" algn="l">
              <a:spcBef>
                <a:spcPts val="0"/>
              </a:spcBef>
              <a:spcAft>
                <a:spcPts val="0"/>
              </a:spcAft>
              <a:buNone/>
            </a:pPr>
            <a:r>
              <a:rPr lang="en" u="sng">
                <a:solidFill>
                  <a:schemeClr val="hlink"/>
                </a:solidFill>
                <a:hlinkClick r:id="rId3"/>
              </a:rPr>
              <a:t>https://www.thoughtco.com/point-of-view-1857650</a:t>
            </a:r>
            <a:r>
              <a:rPr lang="en"/>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93546036e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93546036e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https://www.forbes.com/sites/forbescoachescouncil/2016/11/17/why-understanding-other-perspectives-is-a-key-leadership-skill/#6a19585e6d20</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93546036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93546036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95d7f058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95d7f058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95d7f0582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95d7f0582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Add here how Turnitin works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95d7f0582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95d7f0582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95d7f0582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95d7f0582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1600"/>
              </a:spcBef>
              <a:spcAft>
                <a:spcPts val="0"/>
              </a:spcAft>
              <a:buClr>
                <a:schemeClr val="lt1"/>
              </a:buClr>
              <a:buSzPts val="1400"/>
              <a:buChar char="○"/>
              <a:defRPr>
                <a:solidFill>
                  <a:schemeClr val="lt1"/>
                </a:solidFill>
              </a:defRPr>
            </a:lvl2pPr>
            <a:lvl3pPr indent="-317500" lvl="2" marL="1371600" algn="ctr">
              <a:spcBef>
                <a:spcPts val="1600"/>
              </a:spcBef>
              <a:spcAft>
                <a:spcPts val="0"/>
              </a:spcAft>
              <a:buClr>
                <a:schemeClr val="lt1"/>
              </a:buClr>
              <a:buSzPts val="1400"/>
              <a:buChar char="■"/>
              <a:defRPr>
                <a:solidFill>
                  <a:schemeClr val="lt1"/>
                </a:solidFill>
              </a:defRPr>
            </a:lvl3pPr>
            <a:lvl4pPr indent="-317500" lvl="3" marL="1828800" algn="ctr">
              <a:spcBef>
                <a:spcPts val="1600"/>
              </a:spcBef>
              <a:spcAft>
                <a:spcPts val="0"/>
              </a:spcAft>
              <a:buClr>
                <a:schemeClr val="lt1"/>
              </a:buClr>
              <a:buSzPts val="1400"/>
              <a:buChar char="●"/>
              <a:defRPr>
                <a:solidFill>
                  <a:schemeClr val="lt1"/>
                </a:solidFill>
              </a:defRPr>
            </a:lvl4pPr>
            <a:lvl5pPr indent="-317500" lvl="4" marL="2286000" algn="ctr">
              <a:spcBef>
                <a:spcPts val="1600"/>
              </a:spcBef>
              <a:spcAft>
                <a:spcPts val="0"/>
              </a:spcAft>
              <a:buClr>
                <a:schemeClr val="lt1"/>
              </a:buClr>
              <a:buSzPts val="1400"/>
              <a:buChar char="○"/>
              <a:defRPr>
                <a:solidFill>
                  <a:schemeClr val="lt1"/>
                </a:solidFill>
              </a:defRPr>
            </a:lvl5pPr>
            <a:lvl6pPr indent="-317500" lvl="5" marL="2743200" algn="ctr">
              <a:spcBef>
                <a:spcPts val="1600"/>
              </a:spcBef>
              <a:spcAft>
                <a:spcPts val="0"/>
              </a:spcAft>
              <a:buClr>
                <a:schemeClr val="lt1"/>
              </a:buClr>
              <a:buSzPts val="1400"/>
              <a:buChar char="■"/>
              <a:defRPr>
                <a:solidFill>
                  <a:schemeClr val="lt1"/>
                </a:solidFill>
              </a:defRPr>
            </a:lvl6pPr>
            <a:lvl7pPr indent="-317500" lvl="6" marL="3200400" algn="ctr">
              <a:spcBef>
                <a:spcPts val="1600"/>
              </a:spcBef>
              <a:spcAft>
                <a:spcPts val="0"/>
              </a:spcAft>
              <a:buClr>
                <a:schemeClr val="lt1"/>
              </a:buClr>
              <a:buSzPts val="1400"/>
              <a:buChar char="●"/>
              <a:defRPr>
                <a:solidFill>
                  <a:schemeClr val="lt1"/>
                </a:solidFill>
              </a:defRPr>
            </a:lvl7pPr>
            <a:lvl8pPr indent="-317500" lvl="7" marL="3657600" algn="ctr">
              <a:spcBef>
                <a:spcPts val="1600"/>
              </a:spcBef>
              <a:spcAft>
                <a:spcPts val="0"/>
              </a:spcAft>
              <a:buClr>
                <a:schemeClr val="lt1"/>
              </a:buClr>
              <a:buSzPts val="1400"/>
              <a:buChar char="○"/>
              <a:defRPr>
                <a:solidFill>
                  <a:schemeClr val="lt1"/>
                </a:solidFill>
              </a:defRPr>
            </a:lvl8pPr>
            <a:lvl9pPr indent="-317500" lvl="8" marL="4114800" algn="ctr">
              <a:spcBef>
                <a:spcPts val="1600"/>
              </a:spcBef>
              <a:spcAft>
                <a:spcPts val="160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literaryterms.net/protagonis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Unit 1</a:t>
            </a:r>
            <a:endParaRPr/>
          </a:p>
        </p:txBody>
      </p:sp>
      <p:sp>
        <p:nvSpPr>
          <p:cNvPr id="86" name="Google Shape;86;p13"/>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Makes It Believable?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Active versus Passive Reading</a:t>
            </a:r>
            <a:endParaRPr/>
          </a:p>
        </p:txBody>
      </p:sp>
      <p:sp>
        <p:nvSpPr>
          <p:cNvPr id="92" name="Google Shape;92;p1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a:t>Critical reading is a more ACTIVE way of reading. It is a deeper and more complex engagement with a text. Critical reading is a process of analyzing, interpreting and, sometimes, evaluating. When we read critically, we use our critical thinking skills to QUESTION both the text and our own reading of it. Different disciplines may have distinctive modes of critical reading (scientific, philosophical, literary, etc).</a:t>
            </a:r>
            <a:endParaRPr/>
          </a:p>
          <a:p>
            <a:pPr indent="0" lvl="0" marL="0" rtl="0" algn="l">
              <a:spcBef>
                <a:spcPts val="12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What’s Important to Note in Critical Reading?</a:t>
            </a:r>
            <a:endParaRPr/>
          </a:p>
        </p:txBody>
      </p:sp>
      <p:pic>
        <p:nvPicPr>
          <p:cNvPr id="98" name="Google Shape;98;p15"/>
          <p:cNvPicPr preferRelativeResize="0"/>
          <p:nvPr/>
        </p:nvPicPr>
        <p:blipFill>
          <a:blip r:embed="rId3">
            <a:alphaModFix/>
          </a:blip>
          <a:stretch>
            <a:fillRect/>
          </a:stretch>
        </p:blipFill>
        <p:spPr>
          <a:xfrm>
            <a:off x="152400" y="1017800"/>
            <a:ext cx="5126151" cy="836375"/>
          </a:xfrm>
          <a:prstGeom prst="rect">
            <a:avLst/>
          </a:prstGeom>
          <a:noFill/>
          <a:ln>
            <a:noFill/>
          </a:ln>
        </p:spPr>
      </p:pic>
      <p:pic>
        <p:nvPicPr>
          <p:cNvPr id="99" name="Google Shape;99;p15"/>
          <p:cNvPicPr preferRelativeResize="0"/>
          <p:nvPr/>
        </p:nvPicPr>
        <p:blipFill>
          <a:blip r:embed="rId4">
            <a:alphaModFix/>
          </a:blip>
          <a:stretch>
            <a:fillRect/>
          </a:stretch>
        </p:blipFill>
        <p:spPr>
          <a:xfrm>
            <a:off x="4214575" y="1752375"/>
            <a:ext cx="4617726" cy="756400"/>
          </a:xfrm>
          <a:prstGeom prst="rect">
            <a:avLst/>
          </a:prstGeom>
          <a:noFill/>
          <a:ln>
            <a:noFill/>
          </a:ln>
        </p:spPr>
      </p:pic>
      <p:pic>
        <p:nvPicPr>
          <p:cNvPr id="100" name="Google Shape;100;p15"/>
          <p:cNvPicPr preferRelativeResize="0"/>
          <p:nvPr/>
        </p:nvPicPr>
        <p:blipFill>
          <a:blip r:embed="rId5">
            <a:alphaModFix/>
          </a:blip>
          <a:stretch>
            <a:fillRect/>
          </a:stretch>
        </p:blipFill>
        <p:spPr>
          <a:xfrm>
            <a:off x="170200" y="2399500"/>
            <a:ext cx="5090526" cy="972500"/>
          </a:xfrm>
          <a:prstGeom prst="rect">
            <a:avLst/>
          </a:prstGeom>
          <a:noFill/>
          <a:ln>
            <a:noFill/>
          </a:ln>
        </p:spPr>
      </p:pic>
      <p:pic>
        <p:nvPicPr>
          <p:cNvPr id="101" name="Google Shape;101;p15"/>
          <p:cNvPicPr preferRelativeResize="0"/>
          <p:nvPr/>
        </p:nvPicPr>
        <p:blipFill>
          <a:blip r:embed="rId6">
            <a:alphaModFix/>
          </a:blip>
          <a:stretch>
            <a:fillRect/>
          </a:stretch>
        </p:blipFill>
        <p:spPr>
          <a:xfrm>
            <a:off x="4508421" y="3161125"/>
            <a:ext cx="4455599" cy="797325"/>
          </a:xfrm>
          <a:prstGeom prst="rect">
            <a:avLst/>
          </a:prstGeom>
          <a:noFill/>
          <a:ln>
            <a:noFill/>
          </a:ln>
        </p:spPr>
      </p:pic>
      <p:pic>
        <p:nvPicPr>
          <p:cNvPr id="102" name="Google Shape;102;p15"/>
          <p:cNvPicPr preferRelativeResize="0"/>
          <p:nvPr/>
        </p:nvPicPr>
        <p:blipFill>
          <a:blip r:embed="rId7">
            <a:alphaModFix/>
          </a:blip>
          <a:stretch>
            <a:fillRect/>
          </a:stretch>
        </p:blipFill>
        <p:spPr>
          <a:xfrm>
            <a:off x="311700" y="3879349"/>
            <a:ext cx="4400048" cy="907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Taking: What To Record</a:t>
            </a:r>
            <a:endParaRPr/>
          </a:p>
        </p:txBody>
      </p:sp>
      <p:sp>
        <p:nvSpPr>
          <p:cNvPr id="108" name="Google Shape;108;p1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NOT TRY TO REMEMBER EVERY EVENT, CHARACTER, ETC</a:t>
            </a:r>
            <a:endParaRPr/>
          </a:p>
          <a:p>
            <a:pPr indent="0" lvl="0" marL="0" rtl="0" algn="l">
              <a:spcBef>
                <a:spcPts val="1600"/>
              </a:spcBef>
              <a:spcAft>
                <a:spcPts val="0"/>
              </a:spcAft>
              <a:buNone/>
            </a:pPr>
            <a:r>
              <a:rPr lang="en"/>
              <a:t>Instead, ask yourself:</a:t>
            </a:r>
            <a:endParaRPr/>
          </a:p>
          <a:p>
            <a:pPr indent="-342900" lvl="0" marL="457200" rtl="0" algn="l">
              <a:spcBef>
                <a:spcPts val="1600"/>
              </a:spcBef>
              <a:spcAft>
                <a:spcPts val="0"/>
              </a:spcAft>
              <a:buSzPts val="1800"/>
              <a:buChar char="●"/>
            </a:pPr>
            <a:r>
              <a:rPr lang="en"/>
              <a:t>Which </a:t>
            </a:r>
            <a:r>
              <a:rPr lang="en"/>
              <a:t>characters</a:t>
            </a:r>
            <a:r>
              <a:rPr lang="en"/>
              <a:t> are mentioned a lot, appear repeatedly, or speak the most?</a:t>
            </a:r>
            <a:endParaRPr/>
          </a:p>
          <a:p>
            <a:pPr indent="-342900" lvl="0" marL="457200" rtl="0" algn="l">
              <a:spcBef>
                <a:spcPts val="0"/>
              </a:spcBef>
              <a:spcAft>
                <a:spcPts val="0"/>
              </a:spcAft>
              <a:buSzPts val="1800"/>
              <a:buChar char="●"/>
            </a:pPr>
            <a:r>
              <a:rPr lang="en"/>
              <a:t>Are there certain ideas, worries, concepts, etc that are mentioned multiple times?</a:t>
            </a:r>
            <a:endParaRPr/>
          </a:p>
          <a:p>
            <a:pPr indent="-342900" lvl="0" marL="457200" rtl="0" algn="l">
              <a:spcBef>
                <a:spcPts val="0"/>
              </a:spcBef>
              <a:spcAft>
                <a:spcPts val="0"/>
              </a:spcAft>
              <a:buSzPts val="1800"/>
              <a:buChar char="●"/>
            </a:pPr>
            <a:r>
              <a:rPr lang="en"/>
              <a:t>What moments does the text spend a lot of time/space covering?</a:t>
            </a:r>
            <a:endParaRPr/>
          </a:p>
          <a:p>
            <a:pPr indent="-342900" lvl="0" marL="457200" rtl="0" algn="l">
              <a:spcBef>
                <a:spcPts val="0"/>
              </a:spcBef>
              <a:spcAft>
                <a:spcPts val="0"/>
              </a:spcAft>
              <a:buSzPts val="1800"/>
              <a:buChar char="●"/>
            </a:pPr>
            <a:r>
              <a:rPr lang="en"/>
              <a:t>Reviewing class discussions, what things do a lot of people latch onto?</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Responding to Peers</a:t>
            </a:r>
            <a:endParaRPr/>
          </a:p>
        </p:txBody>
      </p:sp>
      <p:sp>
        <p:nvSpPr>
          <p:cNvPr id="114" name="Google Shape;114;p17"/>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Frame comments as a response to something a peer wrote.</a:t>
            </a:r>
            <a:endParaRPr/>
          </a:p>
          <a:p>
            <a:pPr indent="-317500" lvl="1" marL="914400" rtl="0" algn="l">
              <a:spcBef>
                <a:spcPts val="0"/>
              </a:spcBef>
              <a:spcAft>
                <a:spcPts val="0"/>
              </a:spcAft>
              <a:buSzPts val="1400"/>
              <a:buChar char="○"/>
            </a:pPr>
            <a:r>
              <a:rPr lang="en"/>
              <a:t>It’s best to include the person’s name.</a:t>
            </a:r>
            <a:endParaRPr/>
          </a:p>
          <a:p>
            <a:pPr indent="-342900" lvl="0" marL="457200" rtl="0" algn="l">
              <a:spcBef>
                <a:spcPts val="0"/>
              </a:spcBef>
              <a:spcAft>
                <a:spcPts val="0"/>
              </a:spcAft>
              <a:buSzPts val="1800"/>
              <a:buChar char="●"/>
            </a:pPr>
            <a:r>
              <a:rPr lang="en"/>
              <a:t>Be clear when changing the subject or moving to another point.</a:t>
            </a:r>
            <a:endParaRPr/>
          </a:p>
          <a:p>
            <a:pPr indent="-342900" lvl="0" marL="457200" rtl="0" algn="l">
              <a:spcBef>
                <a:spcPts val="0"/>
              </a:spcBef>
              <a:spcAft>
                <a:spcPts val="0"/>
              </a:spcAft>
              <a:buSzPts val="1800"/>
              <a:buChar char="●"/>
            </a:pPr>
            <a:r>
              <a:rPr lang="en"/>
              <a:t>Make your responses explicit</a:t>
            </a:r>
            <a:endParaRPr/>
          </a:p>
          <a:p>
            <a:pPr indent="-317500" lvl="1" marL="914400" rtl="0" algn="l">
              <a:spcBef>
                <a:spcPts val="0"/>
              </a:spcBef>
              <a:spcAft>
                <a:spcPts val="0"/>
              </a:spcAft>
              <a:buSzPts val="1400"/>
              <a:buChar char="○"/>
            </a:pPr>
            <a:r>
              <a:rPr lang="en"/>
              <a:t>“My point is…”</a:t>
            </a:r>
            <a:endParaRPr/>
          </a:p>
          <a:p>
            <a:pPr indent="-317500" lvl="1" marL="914400" rtl="0" algn="l">
              <a:spcBef>
                <a:spcPts val="0"/>
              </a:spcBef>
              <a:spcAft>
                <a:spcPts val="0"/>
              </a:spcAft>
              <a:buSzPts val="1400"/>
              <a:buChar char="○"/>
            </a:pPr>
            <a:r>
              <a:rPr lang="en"/>
              <a:t>“What I’m trying to say….”</a:t>
            </a:r>
            <a:endParaRPr/>
          </a:p>
          <a:p>
            <a:pPr indent="-342900" lvl="0" marL="457200" rtl="0" algn="l">
              <a:spcBef>
                <a:spcPts val="0"/>
              </a:spcBef>
              <a:spcAft>
                <a:spcPts val="0"/>
              </a:spcAft>
              <a:buSzPts val="1800"/>
              <a:buChar char="●"/>
            </a:pPr>
            <a:r>
              <a:rPr lang="en"/>
              <a:t>Remember that discussions are informal like class participation.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311700" y="410000"/>
            <a:ext cx="8520600" cy="95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Understanding Individual Perspective Links to What is Believable? Paper</a:t>
            </a:r>
            <a:endParaRPr/>
          </a:p>
        </p:txBody>
      </p:sp>
      <p:pic>
        <p:nvPicPr>
          <p:cNvPr id="120" name="Google Shape;120;p18"/>
          <p:cNvPicPr preferRelativeResize="0"/>
          <p:nvPr/>
        </p:nvPicPr>
        <p:blipFill>
          <a:blip r:embed="rId3">
            <a:alphaModFix/>
          </a:blip>
          <a:stretch>
            <a:fillRect/>
          </a:stretch>
        </p:blipFill>
        <p:spPr>
          <a:xfrm>
            <a:off x="0" y="1948071"/>
            <a:ext cx="9144001" cy="244680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Q&amp;A on the Believable Project</a:t>
            </a:r>
            <a:endParaRPr/>
          </a:p>
        </p:txBody>
      </p:sp>
      <p:sp>
        <p:nvSpPr>
          <p:cNvPr id="126" name="Google Shape;126;p19"/>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 I trying to persuade the reader that it is a myth?</a:t>
            </a:r>
            <a:endParaRPr/>
          </a:p>
          <a:p>
            <a:pPr indent="0" lvl="0" marL="0" rtl="0" algn="l">
              <a:spcBef>
                <a:spcPts val="1600"/>
              </a:spcBef>
              <a:spcAft>
                <a:spcPts val="0"/>
              </a:spcAft>
              <a:buNone/>
            </a:pPr>
            <a:r>
              <a:rPr lang="en"/>
              <a:t>Do I just report on what the myth is?</a:t>
            </a:r>
            <a:endParaRPr/>
          </a:p>
          <a:p>
            <a:pPr indent="0" lvl="0" marL="0" rtl="0" algn="l">
              <a:spcBef>
                <a:spcPts val="1600"/>
              </a:spcBef>
              <a:spcAft>
                <a:spcPts val="0"/>
              </a:spcAft>
              <a:buNone/>
            </a:pPr>
            <a:r>
              <a:rPr lang="en"/>
              <a:t>Do I have to write about one of the topics on the google doc? </a:t>
            </a:r>
            <a:endParaRPr/>
          </a:p>
          <a:p>
            <a:pPr indent="0" lvl="0" marL="457200" rtl="0" algn="l">
              <a:spcBef>
                <a:spcPts val="1600"/>
              </a:spcBef>
              <a:spcAft>
                <a:spcPts val="1600"/>
              </a:spcAft>
              <a:buNone/>
            </a:pPr>
            <a:r>
              <a:rPr lang="en"/>
              <a:t>https://docs.google.com/document/d/1guasZFjt_IbkPmE7Ug4Ekj6KKET_Kn81dSIv3b6ew9s/edit?usp=sharing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POV?</a:t>
            </a:r>
            <a:endParaRPr/>
          </a:p>
        </p:txBody>
      </p:sp>
      <p:sp>
        <p:nvSpPr>
          <p:cNvPr id="132" name="Google Shape;132;p20"/>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353535"/>
                </a:solidFill>
                <a:highlight>
                  <a:srgbClr val="FFFFFF"/>
                </a:highlight>
                <a:latin typeface="Times New Roman"/>
                <a:ea typeface="Times New Roman"/>
                <a:cs typeface="Times New Roman"/>
                <a:sym typeface="Times New Roman"/>
              </a:rPr>
              <a:t>Point of view (POV) </a:t>
            </a:r>
            <a:r>
              <a:rPr lang="en" sz="1600">
                <a:solidFill>
                  <a:srgbClr val="353535"/>
                </a:solidFill>
                <a:highlight>
                  <a:srgbClr val="FFFFFF"/>
                </a:highlight>
                <a:latin typeface="Times New Roman"/>
                <a:ea typeface="Times New Roman"/>
                <a:cs typeface="Times New Roman"/>
                <a:sym typeface="Times New Roman"/>
              </a:rPr>
              <a:t>is what the character or narrator telling the story can see (his or her perspective). The </a:t>
            </a:r>
            <a:r>
              <a:rPr b="1" lang="en" sz="1600">
                <a:solidFill>
                  <a:srgbClr val="353535"/>
                </a:solidFill>
                <a:highlight>
                  <a:srgbClr val="FFFFFF"/>
                </a:highlight>
                <a:latin typeface="Times New Roman"/>
                <a:ea typeface="Times New Roman"/>
                <a:cs typeface="Times New Roman"/>
                <a:sym typeface="Times New Roman"/>
              </a:rPr>
              <a:t>author</a:t>
            </a:r>
            <a:r>
              <a:rPr lang="en" sz="1600">
                <a:solidFill>
                  <a:srgbClr val="353535"/>
                </a:solidFill>
                <a:highlight>
                  <a:srgbClr val="FFFFFF"/>
                </a:highlight>
                <a:latin typeface="Times New Roman"/>
                <a:ea typeface="Times New Roman"/>
                <a:cs typeface="Times New Roman"/>
                <a:sym typeface="Times New Roman"/>
              </a:rPr>
              <a:t> chooses “who” is to tell the story by determining the point of view. Depending on who the </a:t>
            </a:r>
            <a:r>
              <a:rPr b="1" lang="en" sz="1600">
                <a:solidFill>
                  <a:srgbClr val="353535"/>
                </a:solidFill>
                <a:highlight>
                  <a:srgbClr val="FFFFFF"/>
                </a:highlight>
                <a:latin typeface="Times New Roman"/>
                <a:ea typeface="Times New Roman"/>
                <a:cs typeface="Times New Roman"/>
                <a:sym typeface="Times New Roman"/>
              </a:rPr>
              <a:t>narrator</a:t>
            </a:r>
            <a:r>
              <a:rPr lang="en" sz="1600">
                <a:solidFill>
                  <a:srgbClr val="353535"/>
                </a:solidFill>
                <a:highlight>
                  <a:srgbClr val="FFFFFF"/>
                </a:highlight>
                <a:latin typeface="Times New Roman"/>
                <a:ea typeface="Times New Roman"/>
                <a:cs typeface="Times New Roman"/>
                <a:sym typeface="Times New Roman"/>
              </a:rPr>
              <a:t> is, he/she will be standing at one point and seeing the action. This viewpoint will give the narrator a partial or whole view of events as they happen. Many stories have the </a:t>
            </a:r>
            <a:r>
              <a:rPr b="1" lang="en" sz="1600">
                <a:solidFill>
                  <a:srgbClr val="353535"/>
                </a:solidFill>
                <a:highlight>
                  <a:srgbClr val="FFFFFF"/>
                </a:highlight>
                <a:latin typeface="Times New Roman"/>
                <a:ea typeface="Times New Roman"/>
                <a:cs typeface="Times New Roman"/>
                <a:sym typeface="Times New Roman"/>
              </a:rPr>
              <a:t>protagonist</a:t>
            </a:r>
            <a:r>
              <a:rPr lang="en" sz="1600">
                <a:solidFill>
                  <a:schemeClr val="hlink"/>
                </a:solidFill>
                <a:uFill>
                  <a:noFill/>
                </a:uFill>
                <a:latin typeface="Times New Roman"/>
                <a:ea typeface="Times New Roman"/>
                <a:cs typeface="Times New Roman"/>
                <a:sym typeface="Times New Roman"/>
                <a:hlinkClick r:id="rId3"/>
              </a:rPr>
              <a:t> </a:t>
            </a:r>
            <a:r>
              <a:rPr lang="en" sz="1600">
                <a:solidFill>
                  <a:srgbClr val="353535"/>
                </a:solidFill>
                <a:highlight>
                  <a:srgbClr val="FFFFFF"/>
                </a:highlight>
                <a:latin typeface="Times New Roman"/>
                <a:ea typeface="Times New Roman"/>
                <a:cs typeface="Times New Roman"/>
                <a:sym typeface="Times New Roman"/>
              </a:rPr>
              <a:t>telling the story, while in others, the narrator may be another character or an outside viewer, a narrator who is not in the story at all. The narrator should not be confused with the author, who is the writer of the story and whose opinions may not be those written into the narrative.</a:t>
            </a:r>
            <a:endParaRPr sz="1600">
              <a:solidFill>
                <a:srgbClr val="353535"/>
              </a:solidFill>
              <a:highlight>
                <a:srgbClr val="FFFFFF"/>
              </a:highlight>
              <a:latin typeface="Times New Roman"/>
              <a:ea typeface="Times New Roman"/>
              <a:cs typeface="Times New Roman"/>
              <a:sym typeface="Times New Roman"/>
            </a:endParaRPr>
          </a:p>
          <a:p>
            <a:pPr indent="0" lvl="0" marL="0" rtl="0" algn="l">
              <a:spcBef>
                <a:spcPts val="1600"/>
              </a:spcBef>
              <a:spcAft>
                <a:spcPts val="1600"/>
              </a:spcAft>
              <a:buNone/>
            </a:pPr>
            <a:r>
              <a:rPr lang="en" sz="1600">
                <a:solidFill>
                  <a:srgbClr val="282828"/>
                </a:solidFill>
                <a:highlight>
                  <a:srgbClr val="FFFFFF"/>
                </a:highlight>
                <a:latin typeface="Times New Roman"/>
                <a:ea typeface="Times New Roman"/>
                <a:cs typeface="Times New Roman"/>
                <a:sym typeface="Times New Roman"/>
              </a:rPr>
              <a:t>POV provides the context and backstory readers need to understand the scene, and helps the audience best see characters and interpret the material. An </a:t>
            </a:r>
            <a:r>
              <a:rPr b="1" lang="en" sz="1600">
                <a:solidFill>
                  <a:srgbClr val="282828"/>
                </a:solidFill>
                <a:highlight>
                  <a:srgbClr val="FFFFFF"/>
                </a:highlight>
                <a:latin typeface="Times New Roman"/>
                <a:ea typeface="Times New Roman"/>
                <a:cs typeface="Times New Roman"/>
                <a:sym typeface="Times New Roman"/>
              </a:rPr>
              <a:t>omniscient</a:t>
            </a:r>
            <a:r>
              <a:rPr lang="en" sz="1600">
                <a:solidFill>
                  <a:srgbClr val="282828"/>
                </a:solidFill>
                <a:highlight>
                  <a:srgbClr val="FFFFFF"/>
                </a:highlight>
                <a:latin typeface="Times New Roman"/>
                <a:ea typeface="Times New Roman"/>
                <a:cs typeface="Times New Roman"/>
                <a:sym typeface="Times New Roman"/>
              </a:rPr>
              <a:t> narrator knows everything, but a </a:t>
            </a:r>
            <a:r>
              <a:rPr b="1" lang="en" sz="1600">
                <a:solidFill>
                  <a:srgbClr val="282828"/>
                </a:solidFill>
                <a:highlight>
                  <a:srgbClr val="FFFFFF"/>
                </a:highlight>
                <a:latin typeface="Times New Roman"/>
                <a:ea typeface="Times New Roman"/>
                <a:cs typeface="Times New Roman"/>
                <a:sym typeface="Times New Roman"/>
              </a:rPr>
              <a:t>first-person</a:t>
            </a:r>
            <a:r>
              <a:rPr lang="en" sz="1600">
                <a:solidFill>
                  <a:srgbClr val="282828"/>
                </a:solidFill>
                <a:highlight>
                  <a:srgbClr val="FFFFFF"/>
                </a:highlight>
                <a:latin typeface="Times New Roman"/>
                <a:ea typeface="Times New Roman"/>
                <a:cs typeface="Times New Roman"/>
                <a:sym typeface="Times New Roman"/>
              </a:rPr>
              <a:t> narrator is limited to just those experiences. </a:t>
            </a:r>
            <a:endParaRPr sz="1600">
              <a:solidFill>
                <a:srgbClr val="353535"/>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Does Critical Reading Need POV?</a:t>
            </a:r>
            <a:endParaRPr/>
          </a:p>
        </p:txBody>
      </p:sp>
      <p:sp>
        <p:nvSpPr>
          <p:cNvPr id="138" name="Google Shape;138;p2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highlight>
                  <a:srgbClr val="FFFFFF"/>
                </a:highlight>
                <a:latin typeface="Times New Roman"/>
                <a:ea typeface="Times New Roman"/>
                <a:cs typeface="Times New Roman"/>
                <a:sym typeface="Times New Roman"/>
              </a:rPr>
              <a:t>When perspective (another term for POV) is overlooked in social research, researchers may draw misleading conclusions.</a:t>
            </a:r>
            <a:endParaRPr sz="1600">
              <a:solidFill>
                <a:srgbClr val="000000"/>
              </a:solidFill>
              <a:highlight>
                <a:srgbClr val="FFFFFF"/>
              </a:highlight>
              <a:latin typeface="Times New Roman"/>
              <a:ea typeface="Times New Roman"/>
              <a:cs typeface="Times New Roman"/>
              <a:sym typeface="Times New Roman"/>
            </a:endParaRPr>
          </a:p>
          <a:p>
            <a:pPr indent="0" lvl="0" marL="0" rtl="0" algn="l">
              <a:spcBef>
                <a:spcPts val="1600"/>
              </a:spcBef>
              <a:spcAft>
                <a:spcPts val="0"/>
              </a:spcAft>
              <a:buNone/>
            </a:pPr>
            <a:r>
              <a:rPr lang="en" sz="1600">
                <a:solidFill>
                  <a:srgbClr val="000000"/>
                </a:solidFill>
                <a:highlight>
                  <a:srgbClr val="FFFFFF"/>
                </a:highlight>
                <a:latin typeface="Times New Roman"/>
                <a:ea typeface="Times New Roman"/>
                <a:cs typeface="Times New Roman"/>
                <a:sym typeface="Times New Roman"/>
              </a:rPr>
              <a:t>Perspective is the way individuals see the world. It comes from their personal point of view and is shaped by life experiences, values, their current state of mind, the assumptions they bring into a situation, etc.</a:t>
            </a:r>
            <a:endParaRPr sz="1600">
              <a:solidFill>
                <a:srgbClr val="000000"/>
              </a:solidFill>
              <a:highlight>
                <a:srgbClr val="FFFFFF"/>
              </a:highlight>
              <a:latin typeface="Times New Roman"/>
              <a:ea typeface="Times New Roman"/>
              <a:cs typeface="Times New Roman"/>
              <a:sym typeface="Times New Roman"/>
            </a:endParaRPr>
          </a:p>
          <a:p>
            <a:pPr indent="0" lvl="0" marL="0" rtl="0" algn="l">
              <a:spcBef>
                <a:spcPts val="1400"/>
              </a:spcBef>
              <a:spcAft>
                <a:spcPts val="0"/>
              </a:spcAft>
              <a:buNone/>
            </a:pPr>
            <a:r>
              <a:rPr lang="en" sz="1600">
                <a:solidFill>
                  <a:srgbClr val="333333"/>
                </a:solidFill>
                <a:highlight>
                  <a:srgbClr val="FCFCFC"/>
                </a:highlight>
                <a:latin typeface="Times New Roman"/>
                <a:ea typeface="Times New Roman"/>
                <a:cs typeface="Times New Roman"/>
                <a:sym typeface="Times New Roman"/>
              </a:rPr>
              <a:t>Perspective-taking is about being able to understand a situation from the point of view of another person. The nice thing about this skill is in how it allows us to better explore a situation that happened in the past — or it can support you in making an upcoming decision.</a:t>
            </a:r>
            <a:endParaRPr sz="1600">
              <a:solidFill>
                <a:srgbClr val="000000"/>
              </a:solidFill>
              <a:highlight>
                <a:srgbClr val="FFFFFF"/>
              </a:highlight>
              <a:latin typeface="Times New Roman"/>
              <a:ea typeface="Times New Roman"/>
              <a:cs typeface="Times New Roman"/>
              <a:sym typeface="Times New Roman"/>
            </a:endParaRPr>
          </a:p>
          <a:p>
            <a:pPr indent="0" lvl="0" marL="0" rtl="0" algn="l">
              <a:spcBef>
                <a:spcPts val="1400"/>
              </a:spcBef>
              <a:spcAft>
                <a:spcPts val="1600"/>
              </a:spcAft>
              <a:buNone/>
            </a:pPr>
            <a:r>
              <a:t/>
            </a:r>
            <a:endParaRPr>
              <a:solidFill>
                <a:srgbClr val="000000"/>
              </a:solidFill>
              <a:highlight>
                <a:srgbClr val="FFFFFF"/>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2"/>
          <p:cNvSpPr txBox="1"/>
          <p:nvPr>
            <p:ph type="title"/>
          </p:nvPr>
        </p:nvSpPr>
        <p:spPr>
          <a:xfrm>
            <a:off x="311700" y="410000"/>
            <a:ext cx="37341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Makes It Believable? Draft</a:t>
            </a:r>
            <a:endParaRPr/>
          </a:p>
        </p:txBody>
      </p:sp>
      <p:pic>
        <p:nvPicPr>
          <p:cNvPr id="144" name="Google Shape;144;p22"/>
          <p:cNvPicPr preferRelativeResize="0"/>
          <p:nvPr/>
        </p:nvPicPr>
        <p:blipFill>
          <a:blip r:embed="rId3">
            <a:alphaModFix/>
          </a:blip>
          <a:stretch>
            <a:fillRect/>
          </a:stretch>
        </p:blipFill>
        <p:spPr>
          <a:xfrm>
            <a:off x="3462875" y="0"/>
            <a:ext cx="5681126" cy="5143500"/>
          </a:xfrm>
          <a:prstGeom prst="rect">
            <a:avLst/>
          </a:prstGeom>
          <a:noFill/>
          <a:ln>
            <a:noFill/>
          </a:ln>
        </p:spPr>
      </p:pic>
      <p:sp>
        <p:nvSpPr>
          <p:cNvPr id="145" name="Google Shape;145;p22"/>
          <p:cNvSpPr txBox="1"/>
          <p:nvPr/>
        </p:nvSpPr>
        <p:spPr>
          <a:xfrm>
            <a:off x="515025" y="1484100"/>
            <a:ext cx="2670000" cy="294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Due: Friday, Sept 4 by 11:59pm</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Assignment type: Dropbox</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Worth: 35 points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Graded: based on completing all requirements</a:t>
            </a:r>
            <a:endParaRPr>
              <a:latin typeface="Roboto"/>
              <a:ea typeface="Roboto"/>
              <a:cs typeface="Roboto"/>
              <a:sym typeface="Roboto"/>
            </a:endParaRPr>
          </a:p>
          <a:p>
            <a:pPr indent="0" lvl="0" marL="0" rtl="0" algn="l">
              <a:spcBef>
                <a:spcPts val="0"/>
              </a:spcBef>
              <a:spcAft>
                <a:spcPts val="0"/>
              </a:spcAft>
              <a:buNone/>
            </a:pPr>
            <a:r>
              <a:t/>
            </a:r>
            <a:endParaRPr>
              <a:latin typeface="Roboto"/>
              <a:ea typeface="Roboto"/>
              <a:cs typeface="Roboto"/>
              <a:sym typeface="Roboto"/>
            </a:endParaRPr>
          </a:p>
          <a:p>
            <a:pPr indent="0" lvl="0" marL="0" rtl="0" algn="l">
              <a:spcBef>
                <a:spcPts val="0"/>
              </a:spcBef>
              <a:spcAft>
                <a:spcPts val="0"/>
              </a:spcAft>
              <a:buNone/>
            </a:pPr>
            <a:r>
              <a:rPr i="1" lang="en">
                <a:latin typeface="Roboto"/>
                <a:ea typeface="Roboto"/>
                <a:cs typeface="Roboto"/>
                <a:sym typeface="Roboto"/>
              </a:rPr>
              <a:t>Draft grade is no reflection or indication of grade on the final project.</a:t>
            </a:r>
            <a:endParaRPr i="1">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Types of Plagiarism</a:t>
            </a:r>
            <a:endParaRPr/>
          </a:p>
        </p:txBody>
      </p:sp>
      <p:sp>
        <p:nvSpPr>
          <p:cNvPr id="151" name="Google Shape;151;p23"/>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Intentional</a:t>
            </a:r>
            <a:endParaRPr/>
          </a:p>
          <a:p>
            <a:pPr indent="-342900" lvl="0" marL="457200" rtl="0" algn="l">
              <a:spcBef>
                <a:spcPts val="1600"/>
              </a:spcBef>
              <a:spcAft>
                <a:spcPts val="0"/>
              </a:spcAft>
              <a:buSzPts val="1800"/>
              <a:buChar char="●"/>
            </a:pPr>
            <a:r>
              <a:rPr lang="en"/>
              <a:t>Using same work from another place</a:t>
            </a:r>
            <a:endParaRPr/>
          </a:p>
          <a:p>
            <a:pPr indent="-342900" lvl="0" marL="457200" rtl="0" algn="l">
              <a:spcBef>
                <a:spcPts val="0"/>
              </a:spcBef>
              <a:spcAft>
                <a:spcPts val="0"/>
              </a:spcAft>
              <a:buSzPts val="1800"/>
              <a:buChar char="●"/>
            </a:pPr>
            <a:r>
              <a:rPr lang="en"/>
              <a:t>Using another person’s work</a:t>
            </a:r>
            <a:endParaRPr/>
          </a:p>
          <a:p>
            <a:pPr indent="-342900" lvl="0" marL="457200" rtl="0" algn="l">
              <a:spcBef>
                <a:spcPts val="0"/>
              </a:spcBef>
              <a:spcAft>
                <a:spcPts val="0"/>
              </a:spcAft>
              <a:buSzPts val="1800"/>
              <a:buChar char="●"/>
            </a:pPr>
            <a:r>
              <a:rPr lang="en"/>
              <a:t>Buying or having someone else write it</a:t>
            </a:r>
            <a:endParaRPr/>
          </a:p>
          <a:p>
            <a:pPr indent="0" lvl="0" marL="0" rtl="0" algn="l">
              <a:spcBef>
                <a:spcPts val="1600"/>
              </a:spcBef>
              <a:spcAft>
                <a:spcPts val="0"/>
              </a:spcAft>
              <a:buNone/>
            </a:pPr>
            <a:r>
              <a:rPr lang="en"/>
              <a:t>Unintentional</a:t>
            </a:r>
            <a:endParaRPr/>
          </a:p>
          <a:p>
            <a:pPr indent="-342900" lvl="0" marL="457200" rtl="0" algn="l">
              <a:spcBef>
                <a:spcPts val="1600"/>
              </a:spcBef>
              <a:spcAft>
                <a:spcPts val="0"/>
              </a:spcAft>
              <a:buSzPts val="1800"/>
              <a:buChar char="●"/>
            </a:pPr>
            <a:r>
              <a:rPr lang="en"/>
              <a:t>Dropped quotes</a:t>
            </a:r>
            <a:endParaRPr/>
          </a:p>
          <a:p>
            <a:pPr indent="-342900" lvl="0" marL="457200" rtl="0" algn="l">
              <a:spcBef>
                <a:spcPts val="0"/>
              </a:spcBef>
              <a:spcAft>
                <a:spcPts val="0"/>
              </a:spcAft>
              <a:buSzPts val="1800"/>
              <a:buChar char="●"/>
            </a:pPr>
            <a:r>
              <a:rPr lang="en"/>
              <a:t>Bad paraphrasing</a:t>
            </a:r>
            <a:endParaRPr/>
          </a:p>
          <a:p>
            <a:pPr indent="-342900" lvl="0" marL="457200" rtl="0" algn="l">
              <a:spcBef>
                <a:spcPts val="0"/>
              </a:spcBef>
              <a:spcAft>
                <a:spcPts val="0"/>
              </a:spcAft>
              <a:buSzPts val="1800"/>
              <a:buChar char="●"/>
            </a:pPr>
            <a:r>
              <a:rPr lang="en"/>
              <a:t>Missing citations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is Cheating/Plagiarism a Bad Thing?</a:t>
            </a:r>
            <a:endParaRPr/>
          </a:p>
        </p:txBody>
      </p:sp>
      <p:sp>
        <p:nvSpPr>
          <p:cNvPr id="157" name="Google Shape;157;p24"/>
          <p:cNvSpPr txBox="1"/>
          <p:nvPr>
            <p:ph idx="1" type="body"/>
          </p:nvPr>
        </p:nvSpPr>
        <p:spPr>
          <a:xfrm>
            <a:off x="311700" y="1229875"/>
            <a:ext cx="4357500" cy="1281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Getting credit for work you didn’t do</a:t>
            </a:r>
            <a:endParaRPr/>
          </a:p>
          <a:p>
            <a:pPr indent="-342900" lvl="0" marL="457200" rtl="0" algn="l">
              <a:spcBef>
                <a:spcPts val="0"/>
              </a:spcBef>
              <a:spcAft>
                <a:spcPts val="0"/>
              </a:spcAft>
              <a:buSzPts val="1800"/>
              <a:buChar char="●"/>
            </a:pPr>
            <a:r>
              <a:rPr lang="en"/>
              <a:t>Ethical </a:t>
            </a:r>
            <a:r>
              <a:rPr lang="en"/>
              <a:t>dilemma</a:t>
            </a:r>
            <a:r>
              <a:rPr lang="en"/>
              <a:t> of unfair to others</a:t>
            </a:r>
            <a:endParaRPr/>
          </a:p>
          <a:p>
            <a:pPr indent="-342900" lvl="0" marL="457200" rtl="0" algn="l">
              <a:spcBef>
                <a:spcPts val="0"/>
              </a:spcBef>
              <a:spcAft>
                <a:spcPts val="0"/>
              </a:spcAft>
              <a:buSzPts val="1800"/>
              <a:buChar char="●"/>
            </a:pPr>
            <a:r>
              <a:rPr lang="en"/>
              <a:t>Illegal, such as violating copyright </a:t>
            </a:r>
            <a:endParaRPr/>
          </a:p>
        </p:txBody>
      </p:sp>
      <p:pic>
        <p:nvPicPr>
          <p:cNvPr id="158" name="Google Shape;158;p24"/>
          <p:cNvPicPr preferRelativeResize="0"/>
          <p:nvPr/>
        </p:nvPicPr>
        <p:blipFill>
          <a:blip r:embed="rId3">
            <a:alphaModFix/>
          </a:blip>
          <a:stretch>
            <a:fillRect/>
          </a:stretch>
        </p:blipFill>
        <p:spPr>
          <a:xfrm>
            <a:off x="6077500" y="2245353"/>
            <a:ext cx="2803099" cy="2503626"/>
          </a:xfrm>
          <a:prstGeom prst="rect">
            <a:avLst/>
          </a:prstGeom>
          <a:noFill/>
          <a:ln>
            <a:noFill/>
          </a:ln>
        </p:spPr>
      </p:pic>
      <p:pic>
        <p:nvPicPr>
          <p:cNvPr id="159" name="Google Shape;159;p24"/>
          <p:cNvPicPr preferRelativeResize="0"/>
          <p:nvPr/>
        </p:nvPicPr>
        <p:blipFill>
          <a:blip r:embed="rId4">
            <a:alphaModFix/>
          </a:blip>
          <a:stretch>
            <a:fillRect/>
          </a:stretch>
        </p:blipFill>
        <p:spPr>
          <a:xfrm>
            <a:off x="152400" y="2663875"/>
            <a:ext cx="2764882" cy="2327225"/>
          </a:xfrm>
          <a:prstGeom prst="rect">
            <a:avLst/>
          </a:prstGeom>
          <a:noFill/>
          <a:ln>
            <a:noFill/>
          </a:ln>
        </p:spPr>
      </p:pic>
      <p:pic>
        <p:nvPicPr>
          <p:cNvPr id="160" name="Google Shape;160;p24"/>
          <p:cNvPicPr preferRelativeResize="0"/>
          <p:nvPr/>
        </p:nvPicPr>
        <p:blipFill>
          <a:blip r:embed="rId5">
            <a:alphaModFix/>
          </a:blip>
          <a:stretch>
            <a:fillRect/>
          </a:stretch>
        </p:blipFill>
        <p:spPr>
          <a:xfrm>
            <a:off x="3170282" y="2571750"/>
            <a:ext cx="2654217" cy="216564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Vocabulary for Novels</a:t>
            </a:r>
            <a:endParaRPr/>
          </a:p>
        </p:txBody>
      </p:sp>
      <p:sp>
        <p:nvSpPr>
          <p:cNvPr id="166" name="Google Shape;166;p25"/>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Novel</a:t>
            </a:r>
            <a:r>
              <a:rPr lang="en"/>
              <a:t>: chapters, prose, book length</a:t>
            </a:r>
            <a:endParaRPr/>
          </a:p>
          <a:p>
            <a:pPr indent="0" lvl="0" marL="0" rtl="0" algn="l">
              <a:lnSpc>
                <a:spcPct val="100000"/>
              </a:lnSpc>
              <a:spcBef>
                <a:spcPts val="0"/>
              </a:spcBef>
              <a:spcAft>
                <a:spcPts val="0"/>
              </a:spcAft>
              <a:buNone/>
            </a:pPr>
            <a:r>
              <a:rPr b="1" lang="en"/>
              <a:t>novella</a:t>
            </a:r>
            <a:r>
              <a:rPr lang="en"/>
              <a:t>:  short novel but longer than a short story</a:t>
            </a:r>
            <a:endParaRPr/>
          </a:p>
          <a:p>
            <a:pPr indent="0" lvl="0" marL="0" rtl="0" algn="l">
              <a:lnSpc>
                <a:spcPct val="100000"/>
              </a:lnSpc>
              <a:spcBef>
                <a:spcPts val="0"/>
              </a:spcBef>
              <a:spcAft>
                <a:spcPts val="0"/>
              </a:spcAft>
              <a:buNone/>
            </a:pPr>
            <a:r>
              <a:rPr b="1" lang="en"/>
              <a:t>Narrator</a:t>
            </a:r>
            <a:r>
              <a:rPr lang="en"/>
              <a:t>: person telling the story</a:t>
            </a:r>
            <a:endParaRPr/>
          </a:p>
          <a:p>
            <a:pPr indent="457200" lvl="0" marL="0" rtl="0" algn="l">
              <a:lnSpc>
                <a:spcPct val="100000"/>
              </a:lnSpc>
              <a:spcBef>
                <a:spcPts val="0"/>
              </a:spcBef>
              <a:spcAft>
                <a:spcPts val="0"/>
              </a:spcAft>
              <a:buNone/>
            </a:pPr>
            <a:r>
              <a:rPr b="1" lang="en"/>
              <a:t>omniscient narrator</a:t>
            </a:r>
            <a:r>
              <a:rPr lang="en"/>
              <a:t>: "all seeing eye"</a:t>
            </a:r>
            <a:endParaRPr/>
          </a:p>
          <a:p>
            <a:pPr indent="0" lvl="0" marL="457200" rtl="0" algn="l">
              <a:lnSpc>
                <a:spcPct val="100000"/>
              </a:lnSpc>
              <a:spcBef>
                <a:spcPts val="0"/>
              </a:spcBef>
              <a:spcAft>
                <a:spcPts val="0"/>
              </a:spcAft>
              <a:buNone/>
            </a:pPr>
            <a:r>
              <a:rPr b="1" lang="en"/>
              <a:t>first person narrator</a:t>
            </a:r>
            <a:r>
              <a:rPr lang="en"/>
              <a:t>: main character tells story, look for "I," single (or limited) perspective</a:t>
            </a:r>
            <a:endParaRPr/>
          </a:p>
          <a:p>
            <a:pPr indent="0" lvl="0" marL="0" rtl="0" algn="l">
              <a:lnSpc>
                <a:spcPct val="100000"/>
              </a:lnSpc>
              <a:spcBef>
                <a:spcPts val="0"/>
              </a:spcBef>
              <a:spcAft>
                <a:spcPts val="0"/>
              </a:spcAft>
              <a:buNone/>
            </a:pPr>
            <a:r>
              <a:rPr b="1" lang="en"/>
              <a:t>unreliable narrator</a:t>
            </a:r>
            <a:r>
              <a:rPr lang="en"/>
              <a:t>: one sided viewpoint, biased, may or may not be the truth</a:t>
            </a:r>
            <a:endParaRPr/>
          </a:p>
          <a:p>
            <a:pPr indent="0" lvl="0" marL="0" rtl="0" algn="l">
              <a:lnSpc>
                <a:spcPct val="100000"/>
              </a:lnSpc>
              <a:spcBef>
                <a:spcPts val="0"/>
              </a:spcBef>
              <a:spcAft>
                <a:spcPts val="0"/>
              </a:spcAft>
              <a:buNone/>
            </a:pPr>
            <a:r>
              <a:rPr b="1" lang="en"/>
              <a:t>Character</a:t>
            </a:r>
            <a:r>
              <a:rPr lang="en"/>
              <a:t>: person or figure in the story</a:t>
            </a:r>
            <a:endParaRPr/>
          </a:p>
          <a:p>
            <a:pPr indent="0" lvl="0" marL="0" rtl="0" algn="l">
              <a:lnSpc>
                <a:spcPct val="100000"/>
              </a:lnSpc>
              <a:spcBef>
                <a:spcPts val="0"/>
              </a:spcBef>
              <a:spcAft>
                <a:spcPts val="0"/>
              </a:spcAft>
              <a:buNone/>
            </a:pPr>
            <a:r>
              <a:rPr b="1" lang="en"/>
              <a:t>Climax</a:t>
            </a:r>
            <a:r>
              <a:rPr lang="en"/>
              <a:t>: high point in the story or the plot, possibly the turning point</a:t>
            </a:r>
            <a:endParaRPr/>
          </a:p>
          <a:p>
            <a:pPr indent="0" lvl="0" marL="0" rtl="0" algn="l">
              <a:lnSpc>
                <a:spcPct val="100000"/>
              </a:lnSpc>
              <a:spcBef>
                <a:spcPts val="0"/>
              </a:spcBef>
              <a:spcAft>
                <a:spcPts val="0"/>
              </a:spcAft>
              <a:buNone/>
            </a:pPr>
            <a:r>
              <a:rPr b="1" lang="en"/>
              <a:t>protagonist</a:t>
            </a:r>
            <a:r>
              <a:rPr lang="en"/>
              <a:t>: the hero or good person, often the narrator or the POV for the story</a:t>
            </a:r>
            <a:endParaRPr/>
          </a:p>
          <a:p>
            <a:pPr indent="0" lvl="0" marL="0" rtl="0" algn="l">
              <a:lnSpc>
                <a:spcPct val="100000"/>
              </a:lnSpc>
              <a:spcBef>
                <a:spcPts val="0"/>
              </a:spcBef>
              <a:spcAft>
                <a:spcPts val="0"/>
              </a:spcAft>
              <a:buNone/>
            </a:pPr>
            <a:r>
              <a:rPr b="1" lang="en"/>
              <a:t>antagonist</a:t>
            </a:r>
            <a:r>
              <a:rPr lang="en"/>
              <a:t>: anti-hero, the bad guy, opposite the protagonist</a:t>
            </a:r>
            <a:endParaRPr/>
          </a:p>
          <a:p>
            <a:pPr indent="0" lvl="0" marL="0" rtl="0" algn="l">
              <a:lnSpc>
                <a:spcPct val="100000"/>
              </a:lnSpc>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Vocabulary for Poems</a:t>
            </a:r>
            <a:endParaRPr/>
          </a:p>
        </p:txBody>
      </p:sp>
      <p:sp>
        <p:nvSpPr>
          <p:cNvPr id="172" name="Google Shape;172;p2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speaker</a:t>
            </a:r>
            <a:r>
              <a:rPr lang="en"/>
              <a:t>: perspective in a poem; narrator</a:t>
            </a:r>
            <a:endParaRPr/>
          </a:p>
          <a:p>
            <a:pPr indent="0" lvl="0" marL="0" rtl="0" algn="l">
              <a:lnSpc>
                <a:spcPct val="100000"/>
              </a:lnSpc>
              <a:spcBef>
                <a:spcPts val="0"/>
              </a:spcBef>
              <a:spcAft>
                <a:spcPts val="0"/>
              </a:spcAft>
              <a:buNone/>
            </a:pPr>
            <a:r>
              <a:rPr b="1" lang="en"/>
              <a:t>listener</a:t>
            </a:r>
            <a:r>
              <a:rPr lang="en"/>
              <a:t>: audience (reader or other people in the poem)</a:t>
            </a:r>
            <a:endParaRPr/>
          </a:p>
          <a:p>
            <a:pPr indent="0" lvl="0" marL="0" rtl="0" algn="l">
              <a:lnSpc>
                <a:spcPct val="100000"/>
              </a:lnSpc>
              <a:spcBef>
                <a:spcPts val="0"/>
              </a:spcBef>
              <a:spcAft>
                <a:spcPts val="0"/>
              </a:spcAft>
              <a:buNone/>
            </a:pPr>
            <a:r>
              <a:rPr b="1" lang="en"/>
              <a:t>images</a:t>
            </a:r>
            <a:r>
              <a:rPr lang="en"/>
              <a:t>: concrete to represent abstract thoughts, especially when repeating</a:t>
            </a:r>
            <a:endParaRPr/>
          </a:p>
          <a:p>
            <a:pPr indent="0" lvl="0" marL="0" rtl="0" algn="l">
              <a:lnSpc>
                <a:spcPct val="100000"/>
              </a:lnSpc>
              <a:spcBef>
                <a:spcPts val="0"/>
              </a:spcBef>
              <a:spcAft>
                <a:spcPts val="0"/>
              </a:spcAft>
              <a:buNone/>
            </a:pPr>
            <a:r>
              <a:rPr b="1" lang="en"/>
              <a:t>rhyme</a:t>
            </a:r>
            <a:r>
              <a:rPr lang="en"/>
              <a:t>: ends of words or several syllables at end are the same</a:t>
            </a:r>
            <a:endParaRPr/>
          </a:p>
          <a:p>
            <a:pPr indent="0" lvl="0" marL="0" rtl="0" algn="l">
              <a:lnSpc>
                <a:spcPct val="100000"/>
              </a:lnSpc>
              <a:spcBef>
                <a:spcPts val="0"/>
              </a:spcBef>
              <a:spcAft>
                <a:spcPts val="0"/>
              </a:spcAft>
              <a:buNone/>
            </a:pPr>
            <a:r>
              <a:rPr b="1" lang="en"/>
              <a:t>assonance/consonance</a:t>
            </a:r>
            <a:r>
              <a:rPr lang="en"/>
              <a:t>: repeating consonants or vowel sounds</a:t>
            </a:r>
            <a:endParaRPr/>
          </a:p>
          <a:p>
            <a:pPr indent="0" lvl="0" marL="0" rtl="0" algn="l">
              <a:lnSpc>
                <a:spcPct val="100000"/>
              </a:lnSpc>
              <a:spcBef>
                <a:spcPts val="0"/>
              </a:spcBef>
              <a:spcAft>
                <a:spcPts val="0"/>
              </a:spcAft>
              <a:buNone/>
            </a:pPr>
            <a:r>
              <a:rPr b="1" lang="en"/>
              <a:t>meter</a:t>
            </a:r>
            <a:r>
              <a:rPr lang="en"/>
              <a:t>: think rhythm--syllables</a:t>
            </a:r>
            <a:endParaRPr/>
          </a:p>
          <a:p>
            <a:pPr indent="0" lvl="0" marL="0" rtl="0" algn="l">
              <a:lnSpc>
                <a:spcPct val="100000"/>
              </a:lnSpc>
              <a:spcBef>
                <a:spcPts val="0"/>
              </a:spcBef>
              <a:spcAft>
                <a:spcPts val="0"/>
              </a:spcAft>
              <a:buNone/>
            </a:pPr>
            <a:r>
              <a:rPr b="1" lang="en"/>
              <a:t>form</a:t>
            </a:r>
            <a:r>
              <a:rPr lang="en"/>
              <a:t>: arrangement</a:t>
            </a:r>
            <a:endParaRPr/>
          </a:p>
          <a:p>
            <a:pPr indent="0" lvl="0" marL="0" rtl="0" algn="l">
              <a:lnSpc>
                <a:spcPct val="100000"/>
              </a:lnSpc>
              <a:spcBef>
                <a:spcPts val="0"/>
              </a:spcBef>
              <a:spcAft>
                <a:spcPts val="0"/>
              </a:spcAft>
              <a:buNone/>
            </a:pPr>
            <a:r>
              <a:rPr b="1" lang="en"/>
              <a:t>lineation</a:t>
            </a:r>
            <a:r>
              <a:rPr lang="en"/>
              <a:t>: line breaks</a:t>
            </a:r>
            <a:endParaRPr/>
          </a:p>
          <a:p>
            <a:pPr indent="0" lvl="0" marL="0" rtl="0" algn="l">
              <a:lnSpc>
                <a:spcPct val="100000"/>
              </a:lnSpc>
              <a:spcBef>
                <a:spcPts val="0"/>
              </a:spcBef>
              <a:spcAft>
                <a:spcPts val="0"/>
              </a:spcAft>
              <a:buNone/>
            </a:pPr>
            <a:r>
              <a:rPr b="1" lang="en"/>
              <a:t>stanza</a:t>
            </a:r>
            <a:r>
              <a:rPr lang="en"/>
              <a:t>: sections</a:t>
            </a:r>
            <a:endParaRPr/>
          </a:p>
          <a:p>
            <a:pPr indent="0" lvl="0" marL="0" rtl="0" algn="l">
              <a:lnSpc>
                <a:spcPct val="100000"/>
              </a:lnSpc>
              <a:spcBef>
                <a:spcPts val="0"/>
              </a:spcBef>
              <a:spcAft>
                <a:spcPts val="0"/>
              </a:spcAft>
              <a:buNone/>
            </a:pPr>
            <a:r>
              <a:rPr b="1" lang="en"/>
              <a:t>juxtaposition</a:t>
            </a:r>
            <a:r>
              <a:rPr lang="en"/>
              <a:t>: unexpected similarity between unlike things</a:t>
            </a:r>
            <a:endParaRPr/>
          </a:p>
          <a:p>
            <a:pPr indent="0" lvl="0" marL="0" rtl="0" algn="l">
              <a:lnSpc>
                <a:spcPct val="100000"/>
              </a:lnSpc>
              <a:spcBef>
                <a:spcPts val="0"/>
              </a:spcBef>
              <a:spcAft>
                <a:spcPts val="0"/>
              </a:spcAft>
              <a:buNone/>
            </a:pPr>
            <a:r>
              <a:rPr b="1" lang="en"/>
              <a:t>allegory</a:t>
            </a:r>
            <a:r>
              <a:rPr lang="en"/>
              <a:t>: extended metaphor providing two readings, often religious</a:t>
            </a:r>
            <a:endParaRPr/>
          </a:p>
          <a:p>
            <a:pPr indent="0" lvl="0" marL="0" rtl="0" algn="l">
              <a:lnSpc>
                <a:spcPct val="100000"/>
              </a:lnSpc>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